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1" r:id="rId2"/>
    <p:sldId id="262" r:id="rId3"/>
    <p:sldId id="291" r:id="rId4"/>
    <p:sldId id="269" r:id="rId5"/>
    <p:sldId id="271" r:id="rId6"/>
    <p:sldId id="263" r:id="rId7"/>
    <p:sldId id="264" r:id="rId8"/>
    <p:sldId id="265" r:id="rId9"/>
    <p:sldId id="272" r:id="rId10"/>
    <p:sldId id="266" r:id="rId11"/>
    <p:sldId id="277" r:id="rId12"/>
    <p:sldId id="278" r:id="rId13"/>
    <p:sldId id="273" r:id="rId14"/>
    <p:sldId id="274" r:id="rId15"/>
    <p:sldId id="275" r:id="rId16"/>
    <p:sldId id="267" r:id="rId17"/>
    <p:sldId id="268" r:id="rId18"/>
    <p:sldId id="290" r:id="rId19"/>
    <p:sldId id="280" r:id="rId20"/>
    <p:sldId id="281" r:id="rId21"/>
    <p:sldId id="279" r:id="rId22"/>
    <p:sldId id="282" r:id="rId23"/>
    <p:sldId id="283" r:id="rId24"/>
    <p:sldId id="286" r:id="rId25"/>
    <p:sldId id="287" r:id="rId26"/>
    <p:sldId id="288" r:id="rId27"/>
    <p:sldId id="289" r:id="rId28"/>
    <p:sldId id="292" r:id="rId29"/>
    <p:sldId id="284" r:id="rId30"/>
    <p:sldId id="259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2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8"/>
    <p:restoredTop sz="94682"/>
  </p:normalViewPr>
  <p:slideViewPr>
    <p:cSldViewPr snapToGrid="0" snapToObjects="1">
      <p:cViewPr varScale="1">
        <p:scale>
          <a:sx n="105" d="100"/>
          <a:sy n="105" d="100"/>
        </p:scale>
        <p:origin x="2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1EAE5E-8EEA-5F43-AF60-7CAF180EF4A8}" type="datetimeFigureOut">
              <a:rPr lang="en-US" smtClean="0"/>
              <a:t>11/8/19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DFF35-338E-D040-86CB-6A2CC997AA8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DFF35-338E-D040-86CB-6A2CC997AA87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476D-EB09-B741-B0C5-102297109C1F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92B54-7954-C345-B669-FA58CF50A7F3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B1F-733E-664E-9767-30450C23571B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20642-2736-AB4C-B523-0D2CA9363101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A0B8-90E2-D443-AC1F-DB5F00E03A5F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33CA-93C3-824E-86C0-518549FBF2CB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7865-12FC-7742-8012-A3EB1ADC6B0D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5A9F-5E5C-BC45-A94D-FBF78AD01AF8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9C2F-1857-A044-8B15-E89D52433CC3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1561-22A5-1349-840F-28DEF9063708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D7D42-729D-9A41-8E0D-8D42CA02D4A0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43089-1956-4345-83D0-9835515781D6}" type="datetime1">
              <a:rPr lang="en-SG" smtClean="0"/>
              <a:t>8/11/19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AB14-F2BF-B445-B658-D34893FFB757}" type="datetime1">
              <a:rPr lang="en-SG" smtClean="0"/>
              <a:t>8/11/19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3CF6-A8EE-B04B-B46D-CC961EFCC902}" type="datetime1">
              <a:rPr lang="en-SG" smtClean="0"/>
              <a:t>8/11/19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EAAA9-FC65-6E4C-95BB-AACF88D604A5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271B0-8A23-8D41-B0D0-859CB74F1780}" type="datetime1">
              <a:rPr lang="en-SG" smtClean="0"/>
              <a:t>8/11/19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83971-041C-F84D-8884-EA405291BEBA}" type="datetime1">
              <a:rPr lang="en-SG" smtClean="0"/>
              <a:t>8/11/19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2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Fruits Vending </a:t>
            </a:r>
            <a:br>
              <a:rPr lang="en-US" sz="4800" dirty="0"/>
            </a:br>
            <a:r>
              <a:rPr lang="en-US" sz="4800" dirty="0"/>
              <a:t>Membership System</a:t>
            </a:r>
          </a:p>
          <a:p>
            <a:endParaRPr lang="en-US" dirty="0"/>
          </a:p>
        </p:txBody>
      </p:sp>
      <p:sp>
        <p:nvSpPr>
          <p:cNvPr id="4" name="Title 1"/>
          <p:cNvSpPr txBox="1"/>
          <p:nvPr/>
        </p:nvSpPr>
        <p:spPr>
          <a:xfrm>
            <a:off x="3559311" y="2400300"/>
            <a:ext cx="6236199" cy="15430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200"/>
              </a:spcBef>
            </a:pPr>
            <a:endParaRPr lang="en-US" sz="4400" dirty="0"/>
          </a:p>
        </p:txBody>
      </p:sp>
      <p:sp>
        <p:nvSpPr>
          <p:cNvPr id="5" name="Subtitle 2"/>
          <p:cNvSpPr txBox="1"/>
          <p:nvPr/>
        </p:nvSpPr>
        <p:spPr>
          <a:xfrm>
            <a:off x="5708821" y="4426277"/>
            <a:ext cx="6063049" cy="1886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algn="r"/>
            <a:r>
              <a:rPr lang="en-GB" sz="8000" dirty="0"/>
              <a:t>Zou Xuan (E0384799)</a:t>
            </a:r>
          </a:p>
          <a:p>
            <a:pPr algn="r"/>
            <a:r>
              <a:rPr lang="en-GB" sz="8000" dirty="0"/>
              <a:t>Xu </a:t>
            </a:r>
            <a:r>
              <a:rPr lang="en-GB" sz="8000" dirty="0" smtClean="0"/>
              <a:t>Jiao     (E0384412</a:t>
            </a:r>
            <a:r>
              <a:rPr lang="en-GB" sz="8000" dirty="0"/>
              <a:t>)</a:t>
            </a:r>
          </a:p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920" y="4426277"/>
            <a:ext cx="1441342" cy="573654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8319" y="278969"/>
            <a:ext cx="9846293" cy="1224367"/>
          </a:xfrm>
        </p:spPr>
        <p:txBody>
          <a:bodyPr/>
          <a:lstStyle/>
          <a:p>
            <a:r>
              <a:rPr lang="en-US" dirty="0"/>
              <a:t>Threat Modelling-1</a:t>
            </a:r>
            <a:br>
              <a:rPr lang="en-US" dirty="0"/>
            </a:br>
            <a:r>
              <a:rPr lang="en-US" dirty="0"/>
              <a:t>Decompose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1892" y="1503337"/>
            <a:ext cx="10512720" cy="5129938"/>
          </a:xfrm>
        </p:spPr>
        <p:txBody>
          <a:bodyPr/>
          <a:lstStyle/>
          <a:p>
            <a:r>
              <a:rPr lang="en-US" dirty="0"/>
              <a:t>Use Case 1-Register/Reset Password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12" y="2169118"/>
            <a:ext cx="10299700" cy="3581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112" y="231932"/>
            <a:ext cx="9939283" cy="1111700"/>
          </a:xfrm>
        </p:spPr>
        <p:txBody>
          <a:bodyPr>
            <a:normAutofit fontScale="90000"/>
          </a:bodyPr>
          <a:lstStyle/>
          <a:p>
            <a:r>
              <a:rPr lang="en-US" dirty="0"/>
              <a:t>Threat Modelling-1</a:t>
            </a:r>
            <a:br>
              <a:rPr lang="en-US" dirty="0"/>
            </a:br>
            <a:r>
              <a:rPr lang="en-US" dirty="0"/>
              <a:t>Decompose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812" y="1343632"/>
            <a:ext cx="10972800" cy="4567590"/>
          </a:xfrm>
        </p:spPr>
        <p:txBody>
          <a:bodyPr/>
          <a:lstStyle/>
          <a:p>
            <a:r>
              <a:rPr lang="en-US" dirty="0"/>
              <a:t>Use Case 2 - Login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62" y="1829420"/>
            <a:ext cx="10553700" cy="44577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339" y="0"/>
            <a:ext cx="10032273" cy="1086693"/>
          </a:xfrm>
        </p:spPr>
        <p:txBody>
          <a:bodyPr>
            <a:normAutofit fontScale="90000"/>
          </a:bodyPr>
          <a:lstStyle/>
          <a:p>
            <a:r>
              <a:rPr lang="en-US" dirty="0"/>
              <a:t>Threat Modelling-1</a:t>
            </a:r>
            <a:br>
              <a:rPr lang="en-US" dirty="0"/>
            </a:br>
            <a:r>
              <a:rPr lang="en-US" dirty="0"/>
              <a:t>Decompose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8903" y="1286359"/>
            <a:ext cx="10605710" cy="4624863"/>
          </a:xfrm>
        </p:spPr>
        <p:txBody>
          <a:bodyPr/>
          <a:lstStyle/>
          <a:p>
            <a:r>
              <a:rPr lang="en-US" dirty="0"/>
              <a:t>Use Case 3- Top up E-Wallet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3" y="1780188"/>
            <a:ext cx="10426700" cy="43307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1464" y="-40463"/>
            <a:ext cx="10063271" cy="626872"/>
          </a:xfrm>
        </p:spPr>
        <p:txBody>
          <a:bodyPr>
            <a:normAutofit fontScale="90000"/>
          </a:bodyPr>
          <a:lstStyle/>
          <a:p>
            <a:r>
              <a:rPr lang="en-US" dirty="0"/>
              <a:t>Threat Modelling -2 Identity Threats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421464" y="527637"/>
          <a:ext cx="9750119" cy="61998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96901"/>
                <a:gridCol w="1447782"/>
                <a:gridCol w="2155460"/>
                <a:gridCol w="3649976"/>
              </a:tblGrid>
              <a:tr h="297464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dirty="0"/>
                        <a:t>Data Flow Element</a:t>
                      </a:r>
                      <a:endParaRPr lang="en-GB" dirty="0"/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dirty="0"/>
                        <a:t>Threat Category</a:t>
                      </a:r>
                      <a:endParaRPr lang="en-GB" dirty="0"/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dirty="0"/>
                        <a:t>Identified Threat</a:t>
                      </a:r>
                      <a:endParaRPr lang="en-GB" dirty="0"/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dirty="0"/>
                        <a:t>Threat</a:t>
                      </a:r>
                      <a:endParaRPr lang="en-GB" dirty="0"/>
                    </a:p>
                  </a:txBody>
                  <a:tcPr marL="47446" marR="47446" marT="0" marB="0"/>
                </a:tc>
              </a:tr>
              <a:tr h="53059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User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 dirty="0">
                          <a:effectLst/>
                        </a:rPr>
                        <a:t>Spoofing</a:t>
                      </a:r>
                      <a:endParaRPr lang="en-GB" sz="1400" b="1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Broken Authentication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impersonate other users to reset password/login. 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357551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Fomo payment </a:t>
                      </a:r>
                      <a:r>
                        <a:rPr lang="en-SG" sz="1400" kern="1400" dirty="0" smtClean="0">
                          <a:effectLst/>
                        </a:rPr>
                        <a:t>gateway/E-Wallet service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>
                          <a:effectLst/>
                        </a:rPr>
                        <a:t>Spoofing</a:t>
                      </a:r>
                      <a:endParaRPr lang="en-GB" sz="1400" b="1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Broken Authentication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impersonate other users to do </a:t>
                      </a:r>
                      <a:r>
                        <a:rPr lang="en-GB" sz="1400" kern="1400" dirty="0" smtClean="0">
                          <a:effectLst/>
                        </a:rPr>
                        <a:t>payment/Top up E-Wallet.</a:t>
                      </a:r>
                      <a:endParaRPr lang="en-GB" sz="14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323386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All Use case data flow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 dirty="0">
                          <a:effectLst/>
                        </a:rPr>
                        <a:t>Spoofing</a:t>
                      </a:r>
                      <a:endParaRPr lang="en-GB" sz="1400" b="1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>
                          <a:effectLst/>
                        </a:rPr>
                        <a:t>Man-in-the-Middle</a:t>
                      </a:r>
                      <a:endParaRPr lang="en-GB" sz="14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 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may alter the information to the server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28664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All Service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>
                          <a:effectLst/>
                        </a:rPr>
                        <a:t>Tempering</a:t>
                      </a:r>
                      <a:endParaRPr lang="en-GB" sz="1400" b="1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Cross Site Request forgery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may change the user information. 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47216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All Service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>
                          <a:effectLst/>
                        </a:rPr>
                        <a:t>Elevation of privilege </a:t>
                      </a:r>
                      <a:endParaRPr lang="en-GB" sz="1400" b="1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Logic Flaw</a:t>
                      </a:r>
                      <a:endParaRPr lang="en-GB" sz="1400" dirty="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 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Developer may use hardcode the program for testing which results in user making unauthorised request.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</a:tr>
              <a:tr h="57073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All Services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>
                          <a:effectLst/>
                        </a:rPr>
                        <a:t>Denial of services</a:t>
                      </a:r>
                      <a:endParaRPr lang="en-GB" sz="1400" b="1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b="1" kern="1400">
                          <a:effectLst/>
                        </a:rPr>
                        <a:t> </a:t>
                      </a:r>
                      <a:endParaRPr lang="en-GB" sz="1400" b="1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Accepting Large Volume</a:t>
                      </a:r>
                      <a:endParaRPr lang="en-GB" sz="1400" dirty="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 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supply high volume of data which server can’t handle the load. </a:t>
                      </a:r>
                      <a:endParaRPr lang="en-GB" sz="1400" dirty="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 dirty="0">
                          <a:effectLst/>
                        </a:rPr>
                        <a:t> </a:t>
                      </a:r>
                      <a:endParaRPr lang="en-GB" sz="1400" i="1" kern="1400" dirty="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</a:tr>
              <a:tr h="821571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All Services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>
                          <a:effectLst/>
                        </a:rPr>
                        <a:t>Information Disclosure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>
                          <a:effectLst/>
                        </a:rPr>
                        <a:t> </a:t>
                      </a:r>
                      <a:endParaRPr lang="en-GB" sz="1400" b="1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Verbose Exception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Server response includes error information to user which reflects internal file structure or stack trace information.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 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390129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All Services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>
                          <a:effectLst/>
                        </a:rPr>
                        <a:t>Repudiation</a:t>
                      </a:r>
                      <a:endParaRPr lang="en-GB" sz="1400" b="1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Audit Log lacking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Attacker may modify user data without tracking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28664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All Data Store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>
                          <a:effectLst/>
                        </a:rPr>
                        <a:t>Repudiation</a:t>
                      </a:r>
                      <a:endParaRPr lang="en-GB" sz="1400" b="1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>
                          <a:effectLst/>
                        </a:rPr>
                        <a:t> </a:t>
                      </a:r>
                      <a:endParaRPr lang="en-GB" sz="1400" b="1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Audit Log Deletion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may use SQL statement to delete the log data store. 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  <a:tr h="4299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>
                          <a:effectLst/>
                        </a:rPr>
                        <a:t>All Data Store</a:t>
                      </a:r>
                      <a:endParaRPr lang="en-GB" sz="14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1400" kern="1400">
                          <a:effectLst/>
                        </a:rPr>
                        <a:t> </a:t>
                      </a:r>
                      <a:endParaRPr lang="en-GB" sz="1400" i="1" kern="1400">
                        <a:solidFill>
                          <a:srgbClr val="0070C0"/>
                        </a:solidFill>
                        <a:effectLst/>
                        <a:latin typeface="Times New Roman" panose="02020603050405020304" charset="0"/>
                        <a:ea typeface="Times New Roman" panose="020206030504050203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 dirty="0">
                          <a:effectLst/>
                        </a:rPr>
                        <a:t>Tampering</a:t>
                      </a:r>
                      <a:endParaRPr lang="en-GB" sz="1400" b="1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b="1" kern="1400" dirty="0">
                          <a:effectLst/>
                        </a:rPr>
                        <a:t> </a:t>
                      </a:r>
                      <a:endParaRPr lang="en-GB" sz="1400" b="1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SQL Injection</a:t>
                      </a:r>
                      <a:endParaRPr lang="en-GB" sz="14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 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kern="1400" dirty="0">
                          <a:effectLst/>
                        </a:rPr>
                        <a:t>Attacker may use SQL statement in the input fields in order to do the damages on the database. 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7446" marR="47446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-4890685" y="-131590"/>
            <a:ext cx="25797938" cy="51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9831" y="147337"/>
            <a:ext cx="9954781" cy="875551"/>
          </a:xfrm>
        </p:spPr>
        <p:txBody>
          <a:bodyPr/>
          <a:lstStyle/>
          <a:p>
            <a:r>
              <a:rPr lang="en-US" dirty="0"/>
              <a:t>Threat Modelling </a:t>
            </a:r>
            <a:r>
              <a:rPr lang="en-US"/>
              <a:t>-3</a:t>
            </a:r>
            <a:r>
              <a:rPr lang="en-US" dirty="0"/>
              <a:t> </a:t>
            </a:r>
            <a:r>
              <a:rPr lang="en-US"/>
              <a:t>Prioritize </a:t>
            </a:r>
            <a:r>
              <a:rPr lang="en-US" dirty="0"/>
              <a:t>Threats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773333" y="787782"/>
          <a:ext cx="9292456" cy="516978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8634"/>
                <a:gridCol w="2323371"/>
                <a:gridCol w="1725316"/>
                <a:gridCol w="689510"/>
                <a:gridCol w="693620"/>
                <a:gridCol w="698758"/>
                <a:gridCol w="701841"/>
                <a:gridCol w="701841"/>
                <a:gridCol w="989565"/>
              </a:tblGrid>
              <a:tr h="337503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S/N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Identified Threat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Asset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Probability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Impact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Risk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Level (P*I)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6750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</a:t>
                      </a:r>
                    </a:p>
                  </a:txBody>
                  <a:tcPr marL="68580" marR="68580" marT="0" marB="0">
                    <a:solidFill>
                      <a:srgbClr val="A62F0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</a:t>
                      </a:r>
                    </a:p>
                  </a:txBody>
                  <a:tcPr marL="68580" marR="68580" marT="0" marB="0">
                    <a:solidFill>
                      <a:srgbClr val="A62F0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</a:p>
                  </a:txBody>
                  <a:tcPr marL="68580" marR="68580" marT="0" marB="0">
                    <a:solidFill>
                      <a:srgbClr val="A62F0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</a:txBody>
                  <a:tcPr marL="68580" marR="68580" marT="0" marB="0">
                    <a:solidFill>
                      <a:srgbClr val="A62F0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</a:p>
                  </a:txBody>
                  <a:tcPr marL="68580" marR="68580" marT="0" marB="0">
                    <a:solidFill>
                      <a:srgbClr val="A62F0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75938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Man-in-the-Middle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User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E-Wallet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QR Info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FF0000"/>
                          </a:solidFill>
                          <a:effectLst/>
                        </a:rPr>
                        <a:t>30</a:t>
                      </a:r>
                      <a:endParaRPr lang="en-GB" sz="1400" dirty="0">
                        <a:solidFill>
                          <a:srgbClr val="FF0000"/>
                        </a:solidFill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5062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Verbose Exception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System Info, Database Info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20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SQL Injection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All Database Tables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FF0000"/>
                          </a:solidFill>
                          <a:effectLst/>
                        </a:rPr>
                        <a:t>36</a:t>
                      </a:r>
                      <a:endParaRPr lang="en-GB" sz="1400" dirty="0">
                        <a:solidFill>
                          <a:srgbClr val="FF0000"/>
                        </a:solidFill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5062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4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Cross Site Request Forgery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User Credential,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E-Wallet balance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28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5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Audit Log Lacking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Traceability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26103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Logic Flaw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System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9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7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Audit Log Deletion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Traceability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7646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8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Broken Authentication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User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E-Wallet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QR Info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FF0000"/>
                          </a:solidFill>
                          <a:effectLst/>
                        </a:rPr>
                        <a:t>32</a:t>
                      </a:r>
                      <a:endParaRPr lang="en-GB" sz="1400" dirty="0">
                        <a:solidFill>
                          <a:srgbClr val="FF0000"/>
                        </a:solidFill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9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Accepting Large Volume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System Functionality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28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3029" y="0"/>
            <a:ext cx="9951583" cy="787782"/>
          </a:xfrm>
        </p:spPr>
        <p:txBody>
          <a:bodyPr/>
          <a:lstStyle/>
          <a:p>
            <a:r>
              <a:rPr lang="en-US" dirty="0"/>
              <a:t>Threat Modelling </a:t>
            </a:r>
            <a:r>
              <a:rPr lang="en-US"/>
              <a:t>-4</a:t>
            </a:r>
            <a:r>
              <a:rPr lang="en-US" dirty="0"/>
              <a:t> </a:t>
            </a:r>
            <a:r>
              <a:rPr lang="en-US"/>
              <a:t>Identity </a:t>
            </a:r>
            <a:r>
              <a:rPr lang="en-US" dirty="0"/>
              <a:t>Controls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553027" y="787782"/>
          <a:ext cx="10174516" cy="52941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0354"/>
                <a:gridCol w="1862722"/>
                <a:gridCol w="1202183"/>
                <a:gridCol w="951177"/>
                <a:gridCol w="3012063"/>
                <a:gridCol w="2346017"/>
              </a:tblGrid>
              <a:tr h="86851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S/N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Identified Threat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Risk Level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Risk Ranking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Mitigation Control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System Traceability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(Use Case)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33404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SQL Injection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36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Use ORM to access database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All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8351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8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Broken Authentication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32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GB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Verify </a:t>
                      </a:r>
                      <a:r>
                        <a:rPr lang="en-SG" sz="14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jwt</a:t>
                      </a:r>
                      <a:r>
                        <a:rPr lang="en-SG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token</a:t>
                      </a:r>
                      <a:r>
                        <a:rPr lang="en-SG" sz="14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signature/scope/expiry before returning server data.</a:t>
                      </a:r>
                      <a:endParaRPr lang="en-SG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 smtClean="0">
                          <a:effectLst/>
                        </a:rPr>
                        <a:t>Login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 smtClean="0">
                          <a:effectLst/>
                        </a:rPr>
                        <a:t>Top </a:t>
                      </a:r>
                      <a:r>
                        <a:rPr lang="en-SG" sz="1400" dirty="0">
                          <a:effectLst/>
                        </a:rPr>
                        <a:t>up </a:t>
                      </a:r>
                      <a:r>
                        <a:rPr lang="en-SG" sz="1400" dirty="0" smtClean="0">
                          <a:effectLst/>
                        </a:rPr>
                        <a:t>E-wallet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 smtClean="0">
                          <a:effectLst/>
                        </a:rPr>
                        <a:t>Buy </a:t>
                      </a:r>
                      <a:r>
                        <a:rPr lang="en-SG" sz="1400" dirty="0">
                          <a:effectLst/>
                        </a:rPr>
                        <a:t>QR code.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50106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1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Man-in-the-Middle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30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3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Use HTTPS connection with TLS 1.2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All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8997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9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Accept-Large-Volume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28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4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Use client side input validation. Use </a:t>
                      </a:r>
                      <a:r>
                        <a:rPr lang="en-SG" sz="1400" dirty="0" err="1">
                          <a:effectLst/>
                        </a:rPr>
                        <a:t>maxAllowed</a:t>
                      </a:r>
                      <a:r>
                        <a:rPr lang="en-SG" sz="1400" dirty="0">
                          <a:effectLst/>
                        </a:rPr>
                        <a:t> content length. Use </a:t>
                      </a:r>
                      <a:r>
                        <a:rPr lang="en-SG" sz="1400" dirty="0" err="1">
                          <a:effectLst/>
                        </a:rPr>
                        <a:t>excution</a:t>
                      </a:r>
                      <a:r>
                        <a:rPr lang="en-SG" sz="1400" dirty="0">
                          <a:effectLst/>
                        </a:rPr>
                        <a:t> timeout.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SG" sz="14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 smtClean="0">
                          <a:effectLst/>
                        </a:rPr>
                        <a:t>All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82519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4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Cross Site Request Forgery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28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SG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algn="just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 session</a:t>
                      </a:r>
                    </a:p>
                    <a:p>
                      <a:pPr marL="0" algn="just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SG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Whitelist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CORS</a:t>
                      </a:r>
                    </a:p>
                    <a:p>
                      <a:pPr marL="0" algn="just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All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  <a:tr h="100213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2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Verbose Exception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>
                          <a:effectLst/>
                        </a:rPr>
                        <a:t>20</a:t>
                      </a:r>
                      <a:endParaRPr lang="en-GB" sz="14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5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Use </a:t>
                      </a:r>
                      <a:r>
                        <a:rPr lang="en-GB" sz="1400" dirty="0" smtClean="0">
                          <a:effectLst/>
                        </a:rPr>
                        <a:t>general</a:t>
                      </a:r>
                      <a:r>
                        <a:rPr lang="en-GB" sz="1400" baseline="0" dirty="0" smtClean="0">
                          <a:effectLst/>
                        </a:rPr>
                        <a:t> </a:t>
                      </a:r>
                      <a:r>
                        <a:rPr lang="en-GB" sz="1400" dirty="0" smtClean="0">
                          <a:effectLst/>
                        </a:rPr>
                        <a:t>error message</a:t>
                      </a:r>
                      <a:r>
                        <a:rPr lang="en-GB" sz="1400" dirty="0">
                          <a:effectLst/>
                        </a:rPr>
                        <a:t> 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400" dirty="0">
                          <a:effectLst/>
                        </a:rPr>
                        <a:t>All</a:t>
                      </a:r>
                      <a:endParaRPr lang="en-GB" sz="14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54494" marR="54494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343" y="0"/>
            <a:ext cx="9632269" cy="624114"/>
          </a:xfrm>
        </p:spPr>
        <p:txBody>
          <a:bodyPr>
            <a:normAutofit fontScale="90000"/>
          </a:bodyPr>
          <a:lstStyle/>
          <a:p>
            <a:r>
              <a:rPr lang="en-US" dirty="0"/>
              <a:t>Security 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16</a:t>
            </a:fld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274954"/>
            <a:ext cx="11397970" cy="4891669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8491" y="147337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- 1</a:t>
            </a:r>
            <a:br>
              <a:rPr lang="en-US" dirty="0"/>
            </a:br>
            <a:r>
              <a:rPr lang="en-US" dirty="0"/>
              <a:t>SQL Injection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8491" y="1238657"/>
            <a:ext cx="6798670" cy="53376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7718" y="0"/>
            <a:ext cx="8911687" cy="1091297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</a:t>
            </a:r>
            <a:r>
              <a:rPr lang="en-SG" altLang="en-US" dirty="0"/>
              <a:t>2</a:t>
            </a:r>
            <a:r>
              <a:rPr lang="en-US" dirty="0"/>
              <a:t/>
            </a:r>
            <a:br>
              <a:rPr lang="en-US" dirty="0"/>
            </a:br>
            <a:r>
              <a:rPr lang="en-SG" dirty="0"/>
              <a:t>Encryption of sensitive data</a:t>
            </a:r>
            <a:br>
              <a:rPr lang="en-SG" dirty="0"/>
            </a:br>
            <a:endParaRPr lang="en-SG" dirty="0"/>
          </a:p>
        </p:txBody>
      </p:sp>
      <p:pic>
        <p:nvPicPr>
          <p:cNvPr id="6" name="Content Placeholder 5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7718" y="1064253"/>
            <a:ext cx="7776968" cy="183555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 descr="A screenshot of a cell phone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718" y="2793711"/>
            <a:ext cx="7772400" cy="22174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5393" y="5118323"/>
            <a:ext cx="10929257" cy="11777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1102" y="147337"/>
            <a:ext cx="9631207" cy="1280890"/>
          </a:xfrm>
        </p:spPr>
        <p:txBody>
          <a:bodyPr>
            <a:normAutofit/>
          </a:bodyPr>
          <a:lstStyle/>
          <a:p>
            <a:r>
              <a:rPr lang="en-US" dirty="0"/>
              <a:t>Verification of Security Controls - </a:t>
            </a:r>
            <a:r>
              <a:rPr lang="en-SG" altLang="en-US" dirty="0"/>
              <a:t>3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Man-in-the-middle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19</a:t>
            </a:fld>
            <a:endParaRPr lang="en-US"/>
          </a:p>
        </p:txBody>
      </p:sp>
      <p:pic>
        <p:nvPicPr>
          <p:cNvPr id="5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232" y="1672286"/>
            <a:ext cx="5614410" cy="316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4096" y="1286010"/>
            <a:ext cx="388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Enabled SSL/TLS protocol versions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700" y="1655342"/>
            <a:ext cx="5319625" cy="34328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  <a:p>
            <a:r>
              <a:rPr lang="en-US" dirty="0"/>
              <a:t>Project Scope</a:t>
            </a:r>
          </a:p>
          <a:p>
            <a:r>
              <a:rPr lang="en-US" dirty="0"/>
              <a:t>Project Conduct</a:t>
            </a:r>
          </a:p>
          <a:p>
            <a:r>
              <a:rPr lang="en-US" dirty="0"/>
              <a:t>Security Requirements</a:t>
            </a:r>
          </a:p>
          <a:p>
            <a:r>
              <a:rPr lang="en-US" dirty="0"/>
              <a:t>Threat Model</a:t>
            </a:r>
          </a:p>
          <a:p>
            <a:r>
              <a:rPr lang="en-US" dirty="0"/>
              <a:t>Security Architecture</a:t>
            </a:r>
          </a:p>
          <a:p>
            <a:r>
              <a:rPr lang="en-US" dirty="0"/>
              <a:t>Verification of Security Controls</a:t>
            </a:r>
          </a:p>
          <a:p>
            <a:r>
              <a:rPr lang="en-US" dirty="0"/>
              <a:t>Demonstration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070" y="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Verification of Security Controls - </a:t>
            </a:r>
            <a:r>
              <a:rPr lang="en-SG" altLang="en-US" dirty="0"/>
              <a:t>4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Accepting Large Volume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13" y="1607609"/>
            <a:ext cx="10006295" cy="421239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8255" y="45421"/>
            <a:ext cx="9576357" cy="1280890"/>
          </a:xfrm>
        </p:spPr>
        <p:txBody>
          <a:bodyPr>
            <a:normAutofit/>
          </a:bodyPr>
          <a:lstStyle/>
          <a:p>
            <a:r>
              <a:rPr lang="en-US" dirty="0"/>
              <a:t>Verification of Security Controls - </a:t>
            </a:r>
            <a:r>
              <a:rPr lang="en-SG" altLang="en-US" dirty="0"/>
              <a:t>5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Broken Authentication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21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49" y="1326311"/>
            <a:ext cx="11780467" cy="49186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31" y="0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6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Cross Site Request Forgery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sz="2200" dirty="0"/>
              <a:t>-- </a:t>
            </a:r>
            <a:r>
              <a:rPr lang="en-GB" sz="2200" dirty="0" smtClean="0"/>
              <a:t> </a:t>
            </a:r>
            <a:r>
              <a:rPr lang="en-GB" sz="1800" dirty="0" smtClean="0"/>
              <a:t>No Session</a:t>
            </a:r>
            <a:br>
              <a:rPr lang="en-GB" sz="1800" dirty="0" smtClean="0"/>
            </a:br>
            <a:r>
              <a:rPr lang="en-GB" sz="1800" dirty="0" smtClean="0"/>
              <a:t>-- </a:t>
            </a:r>
            <a:r>
              <a:rPr lang="en-GB" sz="1800" dirty="0" err="1" smtClean="0"/>
              <a:t>localStorage</a:t>
            </a:r>
            <a:r>
              <a:rPr lang="en-GB" sz="1800" dirty="0" smtClean="0"/>
              <a:t> data is bind to domain</a:t>
            </a:r>
            <a:br>
              <a:rPr lang="en-GB" sz="1800" dirty="0" smtClean="0"/>
            </a:br>
            <a:r>
              <a:rPr lang="en-GB" sz="1800" dirty="0" smtClean="0"/>
              <a:t>-- </a:t>
            </a:r>
            <a:r>
              <a:rPr lang="en-GB" sz="1800" dirty="0" err="1" smtClean="0"/>
              <a:t>i.e</a:t>
            </a:r>
            <a:r>
              <a:rPr lang="en-GB" sz="1800" dirty="0" smtClean="0"/>
              <a:t> localhost cannot access </a:t>
            </a:r>
            <a:r>
              <a:rPr lang="en-GB" sz="1800" dirty="0" err="1" smtClean="0"/>
              <a:t>fvmembership-ui</a:t>
            </a:r>
            <a:r>
              <a:rPr lang="en-GB" sz="1800" dirty="0" smtClean="0"/>
              <a:t> </a:t>
            </a:r>
            <a:r>
              <a:rPr lang="en-GB" sz="1800" dirty="0" err="1" smtClean="0"/>
              <a:t>localStorage</a:t>
            </a:r>
            <a:endParaRPr lang="en-US" sz="1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877" y="2571327"/>
            <a:ext cx="6638182" cy="41275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8581" y="2571327"/>
            <a:ext cx="5702300" cy="4127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813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7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Verbose Exception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23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7813" y="1480566"/>
            <a:ext cx="7941464" cy="501603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530" y="147337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8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Lease Privilege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sz="2700" dirty="0"/>
              <a:t>--No User Id in payload</a:t>
            </a:r>
            <a:endParaRPr lang="en-US" sz="27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113" y="2045307"/>
            <a:ext cx="5973153" cy="377825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453" y="2045307"/>
            <a:ext cx="5549900" cy="2616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981" y="147337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9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Token Revocation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1579" y="1656671"/>
            <a:ext cx="8915400" cy="353093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7289" y="118709"/>
            <a:ext cx="9765022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10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Token Revocation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26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7289" y="1399599"/>
            <a:ext cx="8830949" cy="528930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981" y="172906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11</a:t>
            </a:r>
            <a:r>
              <a:rPr lang="en-US" dirty="0"/>
              <a:t/>
            </a:r>
            <a:br>
              <a:rPr lang="en-US" dirty="0"/>
            </a:br>
            <a:r>
              <a:rPr lang="en-GB" dirty="0"/>
              <a:t>Token </a:t>
            </a:r>
            <a:r>
              <a:rPr lang="en-GB" dirty="0" smtClean="0"/>
              <a:t>Revocation -a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27</a:t>
            </a:fld>
            <a:endParaRPr lang="en-US"/>
          </a:p>
        </p:txBody>
      </p:sp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2981" y="1453796"/>
            <a:ext cx="8915400" cy="1976186"/>
          </a:xfrm>
          <a:prstGeom prst="rect">
            <a:avLst/>
          </a:prstGeom>
        </p:spPr>
      </p:pic>
      <p:pic>
        <p:nvPicPr>
          <p:cNvPr id="10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981" y="3797960"/>
            <a:ext cx="9705975" cy="32551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91793" y="126845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91793" y="3502724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Logout</a:t>
            </a:r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5908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- 11</a:t>
            </a:r>
            <a:br>
              <a:rPr lang="en-US" dirty="0"/>
            </a:br>
            <a:r>
              <a:rPr lang="en-GB" dirty="0"/>
              <a:t>Token Revocation </a:t>
            </a:r>
            <a:r>
              <a:rPr lang="en-GB" dirty="0" smtClean="0"/>
              <a:t>-b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28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2195" y="2222516"/>
            <a:ext cx="8915400" cy="25765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11680" y="1719072"/>
            <a:ext cx="4793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refresh token does not work anymore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018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354" y="211972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– </a:t>
            </a:r>
            <a:r>
              <a:rPr lang="en-US" dirty="0" smtClean="0"/>
              <a:t>12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Others – ZAP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29</a:t>
            </a:fld>
            <a:endParaRPr lang="en-US"/>
          </a:p>
        </p:txBody>
      </p:sp>
      <p:pic>
        <p:nvPicPr>
          <p:cNvPr id="5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864" y="2178504"/>
            <a:ext cx="12010348" cy="42892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65974" y="1342540"/>
            <a:ext cx="4084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--Only Medium and low risk found</a:t>
            </a:r>
          </a:p>
          <a:p>
            <a:r>
              <a:rPr lang="en-US" dirty="0" smtClean="0"/>
              <a:t>--Risk found is from ionic framework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035" y="1905000"/>
            <a:ext cx="2602031" cy="377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 descr="Pi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780" y="660400"/>
            <a:ext cx="156210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47854" y="2107580"/>
            <a:ext cx="83790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Fruits vending membership system is used by </a:t>
            </a:r>
            <a:r>
              <a:rPr lang="en-GB" b="1" i="1" dirty="0"/>
              <a:t>Fruits Vending Pte Ltd </a:t>
            </a:r>
            <a:r>
              <a:rPr lang="en-SG" dirty="0"/>
              <a:t>to interact </a:t>
            </a:r>
            <a:r>
              <a:rPr lang="en-SG" dirty="0" smtClean="0"/>
              <a:t>with their customers via selling QR code online.</a:t>
            </a:r>
          </a:p>
          <a:p>
            <a:endParaRPr lang="en-SG" dirty="0"/>
          </a:p>
          <a:p>
            <a:r>
              <a:rPr lang="en-US" dirty="0" smtClean="0"/>
              <a:t>However, current system is failed to address below security/business requirements.</a:t>
            </a:r>
          </a:p>
          <a:p>
            <a:endParaRPr lang="en-US" dirty="0" smtClean="0"/>
          </a:p>
          <a:p>
            <a:pPr marL="1257300" lvl="2" indent="-342900">
              <a:buFontTx/>
              <a:buAutoNum type="arabicParenR"/>
            </a:pPr>
            <a:r>
              <a:rPr lang="en-US" b="1" dirty="0" smtClean="0"/>
              <a:t>Mobile App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2FA while signing up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Reset password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Login with social media account</a:t>
            </a:r>
          </a:p>
          <a:p>
            <a:pPr marL="1257300" lvl="2" indent="-342900">
              <a:buAutoNum type="arabicParenR"/>
            </a:pPr>
            <a:r>
              <a:rPr lang="en-US" b="1" dirty="0" err="1" smtClean="0"/>
              <a:t>Auth</a:t>
            </a:r>
            <a:r>
              <a:rPr lang="en-US" b="1" dirty="0" smtClean="0"/>
              <a:t> configuration and operational data persistency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Token refreshment and revocation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Privilege restriction for data update</a:t>
            </a:r>
          </a:p>
          <a:p>
            <a:pPr marL="1257300" lvl="2" indent="-342900">
              <a:buAutoNum type="arabicParenR"/>
            </a:pPr>
            <a:r>
              <a:rPr lang="en-US" b="1" dirty="0" smtClean="0"/>
              <a:t>Sensitive data encryption</a:t>
            </a:r>
            <a:endParaRPr lang="en-US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3124" y="96406"/>
            <a:ext cx="8911687" cy="1382751"/>
          </a:xfrm>
        </p:spPr>
        <p:txBody>
          <a:bodyPr/>
          <a:lstStyle/>
          <a:p>
            <a:r>
              <a:rPr lang="en-US" dirty="0"/>
              <a:t>Verification of Security Controls – </a:t>
            </a:r>
            <a:r>
              <a:rPr lang="en-US" dirty="0" smtClean="0"/>
              <a:t>13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Others – Fortify SCA scan -UI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742" y="1859400"/>
            <a:ext cx="8936452" cy="49986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30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559499" y="506477"/>
            <a:ext cx="7072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--All are false alert</a:t>
            </a:r>
          </a:p>
          <a:p>
            <a:r>
              <a:rPr lang="en-US" dirty="0" smtClean="0"/>
              <a:t>--The key highlighted below is </a:t>
            </a:r>
            <a:r>
              <a:rPr lang="en-US" dirty="0" err="1" smtClean="0"/>
              <a:t>Plugins.Storage</a:t>
            </a:r>
            <a:r>
              <a:rPr lang="en-US" dirty="0" smtClean="0"/>
              <a:t> key value syntax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31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3130" y="423388"/>
            <a:ext cx="8911687" cy="1280890"/>
          </a:xfrm>
        </p:spPr>
        <p:txBody>
          <a:bodyPr/>
          <a:lstStyle/>
          <a:p>
            <a:r>
              <a:rPr lang="en-US" dirty="0"/>
              <a:t>Overview </a:t>
            </a:r>
            <a:r>
              <a:rPr lang="en-US" dirty="0" smtClean="0"/>
              <a:t>– Architecture 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4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112" y="1704278"/>
            <a:ext cx="7597324" cy="400685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037" y="412237"/>
            <a:ext cx="8911687" cy="1280890"/>
          </a:xfrm>
        </p:spPr>
        <p:txBody>
          <a:bodyPr/>
          <a:lstStyle/>
          <a:p>
            <a:r>
              <a:rPr lang="en-US" dirty="0"/>
              <a:t>Overview </a:t>
            </a:r>
            <a:r>
              <a:rPr lang="en-US" dirty="0" smtClean="0"/>
              <a:t>– Architecture New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37" y="1771186"/>
            <a:ext cx="7870707" cy="37782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37061"/>
          </a:xfrm>
        </p:spPr>
        <p:txBody>
          <a:bodyPr/>
          <a:lstStyle/>
          <a:p>
            <a:r>
              <a:rPr lang="en-US" dirty="0"/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9590" y="1315844"/>
            <a:ext cx="9765022" cy="4595378"/>
          </a:xfrm>
        </p:spPr>
        <p:txBody>
          <a:bodyPr/>
          <a:lstStyle/>
          <a:p>
            <a:r>
              <a:rPr lang="en-US" dirty="0"/>
              <a:t>1. Build an application that can run as native application in Android/</a:t>
            </a:r>
            <a:r>
              <a:rPr lang="en-US" dirty="0" err="1"/>
              <a:t>ios</a:t>
            </a:r>
            <a:r>
              <a:rPr lang="en-US" dirty="0"/>
              <a:t> devices as well as a Progressive Web application.</a:t>
            </a:r>
          </a:p>
          <a:p>
            <a:r>
              <a:rPr lang="en-US" dirty="0"/>
              <a:t>2. Add 2FA to new user creation and reset password function.</a:t>
            </a:r>
          </a:p>
          <a:p>
            <a:r>
              <a:rPr lang="en-US" dirty="0"/>
              <a:t>3. Login with Facebook</a:t>
            </a:r>
          </a:p>
          <a:p>
            <a:r>
              <a:rPr lang="en-US" dirty="0"/>
              <a:t>4. Store authentication </a:t>
            </a:r>
            <a:r>
              <a:rPr lang="en-US" dirty="0" smtClean="0"/>
              <a:t>configuration and operational data </a:t>
            </a:r>
            <a:r>
              <a:rPr lang="en-US" dirty="0"/>
              <a:t>in Database instead of in memory.</a:t>
            </a:r>
          </a:p>
          <a:p>
            <a:r>
              <a:rPr lang="en-US" dirty="0"/>
              <a:t>5. </a:t>
            </a:r>
            <a:r>
              <a:rPr lang="en-US" dirty="0" smtClean="0"/>
              <a:t>Refresh </a:t>
            </a:r>
            <a:r>
              <a:rPr lang="en-US" dirty="0"/>
              <a:t>and revoke </a:t>
            </a:r>
            <a:r>
              <a:rPr lang="en-US" dirty="0" smtClean="0"/>
              <a:t>token</a:t>
            </a:r>
          </a:p>
          <a:p>
            <a:r>
              <a:rPr lang="en-US" dirty="0" smtClean="0"/>
              <a:t>6. Get </a:t>
            </a:r>
            <a:r>
              <a:rPr lang="en-US" dirty="0"/>
              <a:t>user info from token instead of data payload</a:t>
            </a:r>
            <a:r>
              <a:rPr lang="en-US" dirty="0" smtClean="0"/>
              <a:t>.</a:t>
            </a:r>
          </a:p>
          <a:p>
            <a:r>
              <a:rPr lang="en-US" dirty="0" smtClean="0"/>
              <a:t>7. Sensitive data (including database and </a:t>
            </a:r>
            <a:r>
              <a:rPr lang="en-US" dirty="0" err="1" smtClean="0"/>
              <a:t>config</a:t>
            </a:r>
            <a:r>
              <a:rPr lang="en-US" dirty="0" smtClean="0"/>
              <a:t> file) encryption</a:t>
            </a:r>
            <a:endParaRPr lang="en-US" dirty="0"/>
          </a:p>
          <a:p>
            <a:r>
              <a:rPr lang="en-US" dirty="0"/>
              <a:t>7. Verify token with </a:t>
            </a:r>
            <a:r>
              <a:rPr lang="en-US" dirty="0" err="1"/>
              <a:t>Auth</a:t>
            </a:r>
            <a:r>
              <a:rPr lang="en-US" dirty="0"/>
              <a:t> service instead of verify locally and adding caching mechanism</a:t>
            </a:r>
            <a:r>
              <a:rPr lang="en-US" dirty="0" smtClean="0"/>
              <a:t>.(This is to reduce impact when </a:t>
            </a:r>
            <a:r>
              <a:rPr lang="en-US" dirty="0" err="1" smtClean="0"/>
              <a:t>auth</a:t>
            </a:r>
            <a:r>
              <a:rPr lang="en-US" dirty="0" smtClean="0"/>
              <a:t> server change certificate)</a:t>
            </a:r>
            <a:endParaRPr lang="en-US" dirty="0"/>
          </a:p>
          <a:p>
            <a:r>
              <a:rPr lang="en-US" dirty="0"/>
              <a:t>8. Verify signature for fomo payment.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769" y="329899"/>
            <a:ext cx="8911687" cy="684862"/>
          </a:xfrm>
        </p:spPr>
        <p:txBody>
          <a:bodyPr/>
          <a:lstStyle/>
          <a:p>
            <a:r>
              <a:rPr lang="en-US" dirty="0"/>
              <a:t>Project Conduct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137424" y="1369247"/>
          <a:ext cx="8686800" cy="55009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49710"/>
                <a:gridCol w="1210842"/>
                <a:gridCol w="3026248"/>
              </a:tblGrid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</a:rPr>
                        <a:t>Task</a:t>
                      </a:r>
                      <a:endParaRPr lang="en-GB" sz="800" b="1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</a:rPr>
                        <a:t>Efforts</a:t>
                      </a:r>
                      <a:endParaRPr lang="en-GB" sz="800" b="1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</a:rPr>
                        <a:t>Team member</a:t>
                      </a:r>
                      <a:endParaRPr lang="en-GB" sz="800" b="1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2FA in user management service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2 days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Forget password in user management service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Login user validation API in user management service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 smtClean="0">
                          <a:effectLst/>
                        </a:rPr>
                        <a:t>Generate signed </a:t>
                      </a:r>
                      <a:r>
                        <a:rPr lang="en-GB" sz="1000" dirty="0" err="1" smtClean="0">
                          <a:effectLst/>
                        </a:rPr>
                        <a:t>apk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0.5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Implement email notification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 days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Xu Jiao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Enable https for user service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days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Xu Jiao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Sensitive data encryption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 day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marL="0" algn="just" defTabSz="457200" rtl="0" eaLnBrk="1" latinLnBrk="0" hangingPunct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Xu Jiao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Store configurable data and token in DB instead of in memory.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Read user info from token instead of payload in E-Wallet service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0.5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Build Mobile/ Web UI and integrate with backend services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9</a:t>
                      </a:r>
                      <a:r>
                        <a:rPr lang="en-GB" sz="1000" dirty="0" smtClean="0">
                          <a:effectLst/>
                        </a:rPr>
                        <a:t> </a:t>
                      </a:r>
                      <a:r>
                        <a:rPr lang="en-GB" sz="1000" dirty="0">
                          <a:effectLst/>
                        </a:rPr>
                        <a:t>days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 5 days/ Xu Jiao </a:t>
                      </a:r>
                      <a:r>
                        <a:rPr lang="en-GB" sz="1000" dirty="0" smtClean="0">
                          <a:effectLst/>
                        </a:rPr>
                        <a:t>4</a:t>
                      </a:r>
                      <a:r>
                        <a:rPr lang="en-GB" sz="1000" baseline="0" dirty="0" smtClean="0">
                          <a:effectLst/>
                        </a:rPr>
                        <a:t> days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Implement fomo payment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days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Zou Xuan</a:t>
                      </a:r>
                      <a:endParaRPr lang="en-GB" sz="1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95" marR="43595" marT="0" marB="0" anchor="b"/>
                </a:tc>
              </a:tr>
              <a:tr h="531142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Integrate login with Facebook (including exchange </a:t>
                      </a:r>
                      <a:r>
                        <a:rPr lang="en-GB" sz="1000" dirty="0" err="1">
                          <a:effectLst/>
                        </a:rPr>
                        <a:t>jwt</a:t>
                      </a:r>
                      <a:r>
                        <a:rPr lang="en-GB" sz="1000" dirty="0">
                          <a:effectLst/>
                        </a:rPr>
                        <a:t> token with </a:t>
                      </a:r>
                      <a:r>
                        <a:rPr lang="en-GB" sz="1000" dirty="0" err="1">
                          <a:effectLst/>
                        </a:rPr>
                        <a:t>Auth</a:t>
                      </a:r>
                      <a:r>
                        <a:rPr lang="en-GB" sz="1000" dirty="0">
                          <a:effectLst/>
                        </a:rPr>
                        <a:t> service)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3 days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675275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Refresh token, revoke token. Verify token </a:t>
                      </a:r>
                      <a:r>
                        <a:rPr lang="en-GB" sz="1000" dirty="0" err="1">
                          <a:effectLst/>
                        </a:rPr>
                        <a:t>viaAuth</a:t>
                      </a:r>
                      <a:r>
                        <a:rPr lang="en-GB" sz="1000" dirty="0">
                          <a:effectLst/>
                        </a:rPr>
                        <a:t> service instead of locally and add caching mechanism.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2 days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Deploy website to Google Firebase and other APIs to </a:t>
                      </a:r>
                      <a:r>
                        <a:rPr lang="en-GB" sz="1000" dirty="0" smtClean="0">
                          <a:effectLst/>
                        </a:rPr>
                        <a:t>google cloud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Fortify SCA code scan and OWASP ZAP report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0.5 day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</a:t>
                      </a:r>
                      <a:endParaRPr lang="en-GB" sz="800" dirty="0">
                        <a:effectLst/>
                        <a:latin typeface="Times New Roman" panose="02020603050405020304" charset="0"/>
                        <a:ea typeface="Calibri" panose="020F0502020204030204" charset="0"/>
                      </a:endParaRPr>
                    </a:p>
                  </a:txBody>
                  <a:tcPr marL="43595" marR="43595" marT="0" marB="0" anchor="b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72215"/>
          </a:xfrm>
        </p:spPr>
        <p:txBody>
          <a:bodyPr/>
          <a:lstStyle/>
          <a:p>
            <a:r>
              <a:rPr lang="en-US" dirty="0"/>
              <a:t>Security Requirements-1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8</a:t>
            </a:fld>
            <a:endParaRPr lang="en-US"/>
          </a:p>
        </p:txBody>
      </p:sp>
      <p:pic>
        <p:nvPicPr>
          <p:cNvPr id="5" name="Content Placeholder 4" descr="../../../../Downloads/UseCase&amp;MisuseCase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693" y="1596325"/>
            <a:ext cx="8074617" cy="4510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87714"/>
          </a:xfrm>
        </p:spPr>
        <p:txBody>
          <a:bodyPr/>
          <a:lstStyle/>
          <a:p>
            <a:r>
              <a:rPr lang="en-US" dirty="0"/>
              <a:t>Security Requirements-2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977031" y="1401419"/>
          <a:ext cx="10569716" cy="50494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72675"/>
                <a:gridCol w="7397041"/>
              </a:tblGrid>
              <a:tr h="25350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Requirement Category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Requirement description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6923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Authentication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Integrate Facebook with OpenID Connect protocol, 2FA for register</a:t>
                      </a:r>
                      <a:r>
                        <a:rPr lang="en-US" sz="1200" u="none" strike="noStrike" baseline="0" dirty="0">
                          <a:effectLst/>
                        </a:rPr>
                        <a:t> </a:t>
                      </a:r>
                      <a:r>
                        <a:rPr lang="en-US" sz="1200" u="none" strike="noStrike" dirty="0">
                          <a:effectLst/>
                        </a:rPr>
                        <a:t>and reset password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9205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Authorization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User is not allowed to access unauthorized page by directly copy </a:t>
                      </a:r>
                      <a:r>
                        <a:rPr lang="en-US" sz="1200" u="none" strike="noStrike" dirty="0" err="1">
                          <a:effectLst/>
                        </a:rPr>
                        <a:t>url</a:t>
                      </a:r>
                      <a:r>
                        <a:rPr lang="en-US" sz="1200" u="none" strike="noStrike" dirty="0">
                          <a:effectLst/>
                        </a:rPr>
                        <a:t>.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Backend services validate JWT </a:t>
                      </a:r>
                      <a:r>
                        <a:rPr lang="en-US" sz="1200" u="none" strike="noStrike" dirty="0" smtClean="0">
                          <a:effectLst/>
                        </a:rPr>
                        <a:t>token signature/scope/expiry </a:t>
                      </a:r>
                      <a:r>
                        <a:rPr lang="en-US" sz="1200" u="none" strike="noStrike" dirty="0">
                          <a:effectLst/>
                        </a:rPr>
                        <a:t>before returning response.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Integrity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Generate and verify signature with </a:t>
                      </a:r>
                      <a:r>
                        <a:rPr lang="en-US" sz="1200" u="none" strike="noStrike" dirty="0" err="1">
                          <a:effectLst/>
                        </a:rPr>
                        <a:t>apiKey</a:t>
                      </a:r>
                      <a:r>
                        <a:rPr lang="en-US" sz="1200" u="none" strike="noStrike" dirty="0">
                          <a:effectLst/>
                        </a:rPr>
                        <a:t> for fomo payment.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Availability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Deployed to cloud and enable auto scale &amp; HA when traffic grows.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2535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Accountability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Add transaction history and server </a:t>
                      </a:r>
                      <a:r>
                        <a:rPr lang="en-US" sz="1200" u="none" strike="noStrike" dirty="0" smtClean="0">
                          <a:effectLst/>
                        </a:rPr>
                        <a:t>log for </a:t>
                      </a:r>
                      <a:r>
                        <a:rPr lang="en-US" sz="1200" u="none" strike="noStrike" dirty="0">
                          <a:effectLst/>
                        </a:rPr>
                        <a:t>traceability.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Exception Handling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Provide general error message when exception occurred.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760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Confidentiality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Store </a:t>
                      </a:r>
                      <a:r>
                        <a:rPr lang="en-US" sz="1200" u="none" strike="noStrike" dirty="0" err="1">
                          <a:effectLst/>
                        </a:rPr>
                        <a:t>apiKey</a:t>
                      </a:r>
                      <a:r>
                        <a:rPr lang="en-US" sz="1200" u="none" strike="noStrike" dirty="0">
                          <a:effectLst/>
                        </a:rPr>
                        <a:t> and client secrets in server environment variables without passing through internet.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All the services communicate through https</a:t>
                      </a:r>
                      <a:r>
                        <a:rPr lang="en-US" sz="1200" u="none" strike="noStrike" dirty="0" smtClean="0">
                          <a:effectLst/>
                        </a:rPr>
                        <a:t>.</a:t>
                      </a:r>
                    </a:p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</a:rPr>
                        <a:t>Sensitive data encryption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  <a:tr h="77635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Session Management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Keep token timeout in 1 hour , auto refresh before expiry. Remove token from local storage 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and revoke refresh token when logoff.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66</TotalTime>
  <Words>1165</Words>
  <Application>Microsoft Macintosh PowerPoint</Application>
  <PresentationFormat>Widescreen</PresentationFormat>
  <Paragraphs>376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Calibri</vt:lpstr>
      <vt:lpstr>Century Gothic</vt:lpstr>
      <vt:lpstr>Times New Roman</vt:lpstr>
      <vt:lpstr>Wingdings 3</vt:lpstr>
      <vt:lpstr>Arial</vt:lpstr>
      <vt:lpstr>Wisp</vt:lpstr>
      <vt:lpstr>Group 2 Project</vt:lpstr>
      <vt:lpstr>Agenda</vt:lpstr>
      <vt:lpstr>Overview</vt:lpstr>
      <vt:lpstr>Overview – Architecture Old</vt:lpstr>
      <vt:lpstr>Overview – Architecture New</vt:lpstr>
      <vt:lpstr>Project Scope</vt:lpstr>
      <vt:lpstr>Project Conduct</vt:lpstr>
      <vt:lpstr>Security Requirements-1</vt:lpstr>
      <vt:lpstr>Security Requirements-2</vt:lpstr>
      <vt:lpstr>Threat Modelling-1 Decompose the Application</vt:lpstr>
      <vt:lpstr>Threat Modelling-1 Decompose the Application</vt:lpstr>
      <vt:lpstr>Threat Modelling-1 Decompose the Application</vt:lpstr>
      <vt:lpstr>Threat Modelling -2 Identity Threats</vt:lpstr>
      <vt:lpstr>Threat Modelling -3 Prioritize Threats</vt:lpstr>
      <vt:lpstr>Threat Modelling -4 Identity Controls</vt:lpstr>
      <vt:lpstr>Security Architecture</vt:lpstr>
      <vt:lpstr>Verification of Security Controls - 1 SQL Injection </vt:lpstr>
      <vt:lpstr>Verification of Security Controls - 2 Encryption of sensitive data </vt:lpstr>
      <vt:lpstr>Verification of Security Controls - 3 Man-in-the-middle</vt:lpstr>
      <vt:lpstr>Verification of Security Controls - 4 Accepting Large Volume</vt:lpstr>
      <vt:lpstr>Verification of Security Controls - 5 Broken Authentication </vt:lpstr>
      <vt:lpstr>Verification of Security Controls - 6 Cross Site Request Forgery  --  No Session -- localStorage data is bind to domain -- i.e localhost cannot access fvmembership-ui localStorage</vt:lpstr>
      <vt:lpstr>Verification of Security Controls - 7 Verbose Exception</vt:lpstr>
      <vt:lpstr>Verification of Security Controls - 8 Lease Privilege  --No User Id in payload</vt:lpstr>
      <vt:lpstr>Verification of Security Controls - 9 Token Revocation</vt:lpstr>
      <vt:lpstr>Verification of Security Controls - 10 Token Revocation</vt:lpstr>
      <vt:lpstr>Verification of Security Controls - 11 Token Revocation -a</vt:lpstr>
      <vt:lpstr>Verification of Security Controls - 11 Token Revocation -b</vt:lpstr>
      <vt:lpstr>Verification of Security Controls – 12 Others – ZAP Report</vt:lpstr>
      <vt:lpstr>Verification of Security Controls – 13 Others – Fortify SCA scan -UI</vt:lpstr>
      <vt:lpstr>Demo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SSL Report</dc:title>
  <dc:creator>office365</dc:creator>
  <cp:lastModifiedBy>office365</cp:lastModifiedBy>
  <cp:revision>128</cp:revision>
  <dcterms:created xsi:type="dcterms:W3CDTF">2019-11-02T06:05:00Z</dcterms:created>
  <dcterms:modified xsi:type="dcterms:W3CDTF">2019-11-08T14:06:13Z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1033-11.2.0.8991</vt:lpwstr>
  </property>
</Properties>
</file>

<file path=docProps/thumbnail.jpeg>
</file>